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05" r:id="rId2"/>
    <p:sldMasterId id="2147483719" r:id="rId3"/>
  </p:sldMasterIdLst>
  <p:notesMasterIdLst>
    <p:notesMasterId r:id="rId8"/>
  </p:notesMasterIdLst>
  <p:handoutMasterIdLst>
    <p:handoutMasterId r:id="rId9"/>
  </p:handoutMasterIdLst>
  <p:sldIdLst>
    <p:sldId id="352" r:id="rId4"/>
    <p:sldId id="362" r:id="rId5"/>
    <p:sldId id="262" r:id="rId6"/>
    <p:sldId id="357" r:id="rId7"/>
  </p:sldIdLst>
  <p:sldSz cx="12192000" cy="6858000"/>
  <p:notesSz cx="7102475" cy="112172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76" autoAdjust="0"/>
    <p:restoredTop sz="94787" autoAdjust="0"/>
  </p:normalViewPr>
  <p:slideViewPr>
    <p:cSldViewPr>
      <p:cViewPr varScale="1">
        <p:scale>
          <a:sx n="46" d="100"/>
          <a:sy n="46" d="100"/>
        </p:scale>
        <p:origin x="72" y="52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Luas Kelurahan di Kecamatan Samarinda Utara</a:t>
            </a:r>
          </a:p>
          <a:p>
            <a:pPr>
              <a:defRPr/>
            </a:pPr>
            <a:r>
              <a:rPr lang="en-US"/>
              <a:t>(Satuan  Km2)</a:t>
            </a:r>
          </a:p>
        </c:rich>
      </c:tx>
      <c:layout>
        <c:manualLayout>
          <c:xMode val="edge"/>
          <c:yMode val="edge"/>
          <c:x val="0.33975193890237398"/>
          <c:y val="7.008300145077331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441693236315822"/>
          <c:y val="0.15080395528620774"/>
          <c:w val="0.86827738738486515"/>
          <c:h val="0.783757196556697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LUAS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45000"/>
                    <a:satMod val="155000"/>
                  </a:schemeClr>
                </a:gs>
                <a:gs pos="60000">
                  <a:schemeClr val="accent1">
                    <a:shade val="95000"/>
                    <a:satMod val="150000"/>
                  </a:schemeClr>
                </a:gs>
                <a:gs pos="100000">
                  <a:schemeClr val="accent1">
                    <a:tint val="87000"/>
                    <a:satMod val="2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explosion val="25"/>
            <c:extLst>
              <c:ext xmlns:c16="http://schemas.microsoft.com/office/drawing/2014/chart" uri="{C3380CC4-5D6E-409C-BE32-E72D297353CC}">
                <c16:uniqueId val="{00000000-C812-4857-A05A-E6BF0A16AE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 Sungai Siring </c:v>
                </c:pt>
                <c:pt idx="1">
                  <c:v>Budaya Pampang</c:v>
                </c:pt>
                <c:pt idx="2">
                  <c:v>Lempake</c:v>
                </c:pt>
                <c:pt idx="3">
                  <c:v>Sempaja Utara</c:v>
                </c:pt>
                <c:pt idx="4">
                  <c:v>Sempaja Selatan</c:v>
                </c:pt>
                <c:pt idx="5">
                  <c:v>Sempaja Timur</c:v>
                </c:pt>
                <c:pt idx="6">
                  <c:v>Sempaja Barat</c:v>
                </c:pt>
                <c:pt idx="7">
                  <c:v>Tanah Merah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44.99</c:v>
                </c:pt>
                <c:pt idx="1">
                  <c:v>30.84</c:v>
                </c:pt>
                <c:pt idx="2">
                  <c:v>32.83</c:v>
                </c:pt>
                <c:pt idx="3">
                  <c:v>58.36</c:v>
                </c:pt>
                <c:pt idx="4">
                  <c:v>13.24</c:v>
                </c:pt>
                <c:pt idx="5">
                  <c:v>15.29</c:v>
                </c:pt>
                <c:pt idx="6">
                  <c:v>11.81</c:v>
                </c:pt>
                <c:pt idx="7">
                  <c:v>22.16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12-4857-A05A-E6BF0A16AEF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180985871"/>
        <c:axId val="1180986287"/>
      </c:barChart>
      <c:catAx>
        <c:axId val="11809858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986287"/>
        <c:crosses val="autoZero"/>
        <c:auto val="1"/>
        <c:lblAlgn val="ctr"/>
        <c:lblOffset val="100"/>
        <c:noMultiLvlLbl val="0"/>
      </c:catAx>
      <c:valAx>
        <c:axId val="11809862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9858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err="1">
                <a:solidFill>
                  <a:srgbClr val="FF0000"/>
                </a:solidFill>
              </a:rPr>
              <a:t>Realisasi</a:t>
            </a:r>
            <a:r>
              <a:rPr lang="en-US" sz="1600" b="1" dirty="0">
                <a:solidFill>
                  <a:srgbClr val="FF0000"/>
                </a:solidFill>
              </a:rPr>
              <a:t> Program </a:t>
            </a:r>
            <a:r>
              <a:rPr lang="en-US" sz="1600" b="1" dirty="0" err="1">
                <a:solidFill>
                  <a:srgbClr val="FF0000"/>
                </a:solidFill>
              </a:rPr>
              <a:t>Probebaya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Kelurahan</a:t>
            </a:r>
            <a:endParaRPr lang="en-US" sz="1600" b="1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Realisasi Program Probebaya Kelurahan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Tanah Merah</c:v>
                </c:pt>
                <c:pt idx="1">
                  <c:v>Sempaja Selatan</c:v>
                </c:pt>
                <c:pt idx="2">
                  <c:v>Lempake</c:v>
                </c:pt>
                <c:pt idx="3">
                  <c:v>Sungai Siring</c:v>
                </c:pt>
                <c:pt idx="4">
                  <c:v>Sempaja Utara</c:v>
                </c:pt>
                <c:pt idx="5">
                  <c:v>Sempaja Barat</c:v>
                </c:pt>
                <c:pt idx="6">
                  <c:v>Sempaja Timur</c:v>
                </c:pt>
                <c:pt idx="7">
                  <c:v>Budaya Pampang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35-41A8-A6A9-3436D5E786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06716480"/>
        <c:axId val="1506718976"/>
        <c:axId val="0"/>
      </c:bar3DChart>
      <c:catAx>
        <c:axId val="150671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6718976"/>
        <c:crosses val="autoZero"/>
        <c:auto val="1"/>
        <c:lblAlgn val="ctr"/>
        <c:lblOffset val="100"/>
        <c:noMultiLvlLbl val="0"/>
      </c:catAx>
      <c:valAx>
        <c:axId val="150671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5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671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298275177599811"/>
          <c:y val="0.91286925727355228"/>
          <c:w val="0.48584976314044548"/>
          <c:h val="7.20804813713513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806" cy="5616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659" y="0"/>
            <a:ext cx="3077806" cy="5616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1CE80-F55E-4E5D-81E9-E70D6CAE93E8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655660"/>
            <a:ext cx="3077806" cy="559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659" y="10655660"/>
            <a:ext cx="3077806" cy="559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0BE56-751C-44C7-83E7-22ACB80FD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FA9E-CD5E-463E-938B-FFB2F0A20A5B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AB81-564B-4E4D-A0E0-BB17D0573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46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CC03-6EE6-C86A-665E-E359335BA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197BE-8AAE-B4BB-A7CC-383EB581A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5C804-0BDB-6E56-6EF2-7D9A624A8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6F61-4157-4491-A266-4590FA3D8250}" type="datetimeFigureOut">
              <a:rPr lang="en-ID" smtClean="0"/>
              <a:t>19/06/2023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E2D4C-364A-B1FD-ACCE-5527AA832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46A0F-D15E-64DC-4316-6D801A4E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66DB-41D0-4F7A-9E10-A8246EF913C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80935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2A768-75D9-82F7-8F23-89C0D9824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A6B16-8039-B1BF-A826-03906161D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96E4E-01F5-3D64-9355-5262F2B83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6F61-4157-4491-A266-4590FA3D8250}" type="datetimeFigureOut">
              <a:rPr lang="en-ID" smtClean="0"/>
              <a:t>19/06/2023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B31A5-A4F5-108B-0050-E05E9DA52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C751D-8920-B7A0-A927-BB969CFA4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66DB-41D0-4F7A-9E10-A8246EF913C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9796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04903-C58E-004A-5EC6-9CED8E835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D63FC-69B9-6CD9-5110-8CA596F8B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D9D00-5C08-6EA1-B161-8F4E319C6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6F61-4157-4491-A266-4590FA3D8250}" type="datetimeFigureOut">
              <a:rPr lang="en-ID" smtClean="0"/>
              <a:t>19/06/2023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FD4FA-B025-B31B-44BE-895A6E632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9B4B9-1F52-1C54-6B03-73EA9B33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66DB-41D0-4F7A-9E10-A8246EF913C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82941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AAF07-8E07-783E-E480-EF855CFCC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7AEBD-7686-6256-91D2-E3FAE4C5F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CD50F4-5500-F8CD-83A6-A5B5C4B41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EE240-4B57-8A4C-7E55-A40B56ABE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6F61-4157-4491-A266-4590FA3D8250}" type="datetimeFigureOut">
              <a:rPr lang="en-ID" smtClean="0"/>
              <a:t>19/06/2023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FB3D41-7998-02AB-A4B7-CD16CCF4C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4FCF7-C59C-D773-D1F3-E8642F49A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66DB-41D0-4F7A-9E10-A8246EF913C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65226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CC2B2-7046-A993-4A11-9614DA325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946C7-5E59-C388-9909-31907BC1B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2A65A5-1F49-3C26-AE35-50F7B9428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45F6AF-95A4-41EC-FDB1-E7D436BECD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D15E61-5FF5-A9F6-A47A-F1EE919CD6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1F0ED1-01B4-675C-26FC-A530905F6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6F61-4157-4491-A266-4590FA3D8250}" type="datetimeFigureOut">
              <a:rPr lang="en-ID" smtClean="0"/>
              <a:t>19/06/2023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A576CA-9422-529C-FC37-8CD30374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02857A-8560-CC03-D46C-6ECC9041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66DB-41D0-4F7A-9E10-A8246EF913C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3809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CB20-71D4-B407-C2AC-7AFCD645E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AEE14-D305-F58E-ABB5-12BE62906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6F61-4157-4491-A266-4590FA3D8250}" type="datetimeFigureOut">
              <a:rPr lang="en-ID" smtClean="0"/>
              <a:t>19/06/2023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5BF10F-873F-BECF-D419-615B2EA22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7AC14F-5B89-292D-83A0-C893DD705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66DB-41D0-4F7A-9E10-A8246EF913C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9432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7C4000-3111-3EEA-41BE-EA43543DC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6F61-4157-4491-A266-4590FA3D8250}" type="datetimeFigureOut">
              <a:rPr lang="en-ID" smtClean="0"/>
              <a:t>19/06/2023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54DBB3-8281-F1F6-49B5-DF435F110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6D865-6EAF-4B53-2075-D1BE69C58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66DB-41D0-4F7A-9E10-A8246EF913C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59454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66C0-E1A9-3893-FFA8-69A56FD14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CD811-DBD8-1EA8-A62A-23A015CF4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2B21C-F2E2-BB83-35FF-98C052344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05F181-48C9-B720-6DEC-C5D4D54B5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6F61-4157-4491-A266-4590FA3D8250}" type="datetimeFigureOut">
              <a:rPr lang="en-ID" smtClean="0"/>
              <a:t>19/06/2023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2E373-944A-4E93-261E-4FCD8CA7E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D7765-E612-351A-4341-201547B4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66DB-41D0-4F7A-9E10-A8246EF913C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65161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8B2C2-811D-433D-0346-B5D7D1099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54F393-3FC9-7027-3AD9-F325BA4CB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D0E95A-B0EF-E7CE-5EB0-93849C465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9B35B3-71E1-237E-0EC5-0EAC36C8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6F61-4157-4491-A266-4590FA3D8250}" type="datetimeFigureOut">
              <a:rPr lang="en-ID" smtClean="0"/>
              <a:t>19/06/2023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542854-CDC1-21EE-80E7-8D9A25FF1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36BD0-4D01-A0B2-A931-8DDFD91C5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66DB-41D0-4F7A-9E10-A8246EF913C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91224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71E77-21B9-42F5-E800-E31060AE3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4E7823-3446-E73A-91E0-D613A099E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9D0EB-9E1A-8D38-0C56-B74DB730A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6F61-4157-4491-A266-4590FA3D8250}" type="datetimeFigureOut">
              <a:rPr lang="en-ID" smtClean="0"/>
              <a:t>19/06/2023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FE495-9926-3EC5-798A-EB9D340F1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08CF5-AAA4-7A6E-E465-7D97431B1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66DB-41D0-4F7A-9E10-A8246EF913C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2320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2514F1-F029-D2C8-74E2-19C0DB904D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5E0EC7-2940-51EF-FC2D-D6E6ED9CE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D3550-FB41-60FC-667D-F2C0B2D84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6F61-4157-4491-A266-4590FA3D8250}" type="datetimeFigureOut">
              <a:rPr lang="en-ID" smtClean="0"/>
              <a:t>19/06/2023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2F0C1-8616-8467-272F-B954A5343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5A256-C45C-749A-1BA2-46639B425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66DB-41D0-4F7A-9E10-A8246EF913C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844514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FA9E-CD5E-463E-938B-FFB2F0A20A5B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AB81-564B-4E4D-A0E0-BB17D0573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02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FA9E-CD5E-463E-938B-FFB2F0A20A5B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AB81-564B-4E4D-A0E0-BB17D0573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840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FA9E-CD5E-463E-938B-FFB2F0A20A5B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AB81-564B-4E4D-A0E0-BB17D0573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42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FA9E-CD5E-463E-938B-FFB2F0A20A5B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AB81-564B-4E4D-A0E0-BB17D0573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06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FA9E-CD5E-463E-938B-FFB2F0A20A5B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AB81-564B-4E4D-A0E0-BB17D0573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39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FA9E-CD5E-463E-938B-FFB2F0A20A5B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AB81-564B-4E4D-A0E0-BB17D0573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342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FA9E-CD5E-463E-938B-FFB2F0A20A5B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AB81-564B-4E4D-A0E0-BB17D0573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725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FA9E-CD5E-463E-938B-FFB2F0A20A5B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AB81-564B-4E4D-A0E0-BB17D0573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028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FA9E-CD5E-463E-938B-FFB2F0A20A5B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AB81-564B-4E4D-A0E0-BB17D0573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585728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FA9E-CD5E-463E-938B-FFB2F0A20A5B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AB81-564B-4E4D-A0E0-BB17D0573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237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FA9E-CD5E-463E-938B-FFB2F0A20A5B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AB81-564B-4E4D-A0E0-BB17D0573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9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FA9E-CD5E-463E-938B-FFB2F0A20A5B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AB81-564B-4E4D-A0E0-BB17D0573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18" r:id="rId9"/>
    <p:sldLayoutId id="2147483700" r:id="rId10"/>
    <p:sldLayoutId id="2147483701" r:id="rId11"/>
    <p:sldLayoutId id="214748370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B21E19-2816-2ED9-5D28-3E86E5A91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5B4CB-CBEE-FCA3-E663-954FB1C61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E87F4-2B1F-3622-1112-D321928759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D6F61-4157-4491-A266-4590FA3D8250}" type="datetimeFigureOut">
              <a:rPr lang="en-ID" smtClean="0"/>
              <a:t>19/06/2023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BA462-C9FF-C8BC-C55C-0246454AD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F6CDC-2326-3B11-42E3-A147655E3E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866DB-41D0-4F7A-9E10-A8246EF913C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8509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E41FA9E-CD5E-463E-938B-FFB2F0A20A5B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47EAB81-564B-4E4D-A0E0-BB17D0573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7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hart" Target="../charts/char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51;p5">
            <a:extLst>
              <a:ext uri="{FF2B5EF4-FFF2-40B4-BE49-F238E27FC236}">
                <a16:creationId xmlns:a16="http://schemas.microsoft.com/office/drawing/2014/main" id="{A7627D8C-4F3F-D056-4BC3-3A249F9F0FB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7371" y="4044024"/>
            <a:ext cx="1115572" cy="11356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114800" y="571500"/>
            <a:ext cx="4724400" cy="228600"/>
          </a:xfrm>
        </p:spPr>
        <p:txBody>
          <a:bodyPr>
            <a:noAutofit/>
          </a:bodyPr>
          <a:lstStyle/>
          <a:p>
            <a:pPr algn="ctr"/>
            <a:r>
              <a:rPr lang="en-US" sz="4400" u="sng" dirty="0">
                <a:solidFill>
                  <a:srgbClr val="0070C0"/>
                </a:solidFill>
                <a:latin typeface="Bauhaus 93" pitchFamily="82" charset="0"/>
              </a:rPr>
              <a:t>GEOGRAFI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609600" y="990600"/>
            <a:ext cx="9525000" cy="766754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Luas Wilayah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Kecamatan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Samarinda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Utara = 229.52 Km</a:t>
            </a:r>
            <a:r>
              <a:rPr lang="en-US" sz="28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algn="just">
              <a:buNone/>
            </a:pPr>
            <a:endParaRPr lang="en-US" sz="28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82187879"/>
              </p:ext>
            </p:extLst>
          </p:nvPr>
        </p:nvGraphicFramePr>
        <p:xfrm>
          <a:off x="1676400" y="1500174"/>
          <a:ext cx="9525000" cy="4672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Google Shape;149;p5">
            <a:extLst>
              <a:ext uri="{FF2B5EF4-FFF2-40B4-BE49-F238E27FC236}">
                <a16:creationId xmlns:a16="http://schemas.microsoft.com/office/drawing/2014/main" id="{20A5988E-9885-2485-D465-69E75058444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6084" y="5089723"/>
            <a:ext cx="1066802" cy="1060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52;p5">
            <a:extLst>
              <a:ext uri="{FF2B5EF4-FFF2-40B4-BE49-F238E27FC236}">
                <a16:creationId xmlns:a16="http://schemas.microsoft.com/office/drawing/2014/main" id="{35B5A3B0-B728-7DBB-E8D0-346DEC846C8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09485" y="4564068"/>
            <a:ext cx="619140" cy="615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EFF0C-E3B3-61EE-6BF9-4CF4C585F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E234DE-3395-FA50-2209-81468AF02C09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3688292" y="431799"/>
            <a:ext cx="5029200" cy="7921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Kecamatan</a:t>
            </a:r>
            <a:r>
              <a:rPr lang="en-US" dirty="0"/>
              <a:t> </a:t>
            </a:r>
            <a:r>
              <a:rPr lang="en-US" dirty="0" err="1"/>
              <a:t>Samarinda</a:t>
            </a:r>
            <a:r>
              <a:rPr lang="en-US" dirty="0"/>
              <a:t> Utara</a:t>
            </a:r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D561D1-457D-5CA4-2E68-38FA9F7171A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E11E6B76-519E-7CBD-BE60-E60BA6113B01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8" r="13730"/>
          <a:stretch/>
        </p:blipFill>
        <p:spPr>
          <a:xfrm rot="16200000">
            <a:off x="3482498" y="-1770858"/>
            <a:ext cx="5287963" cy="11277602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686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676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0" y="934008"/>
            <a:ext cx="6476999" cy="4171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05021" y="5943600"/>
            <a:ext cx="1696479" cy="82571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7"/>
          <p:cNvSpPr txBox="1"/>
          <p:nvPr/>
        </p:nvSpPr>
        <p:spPr>
          <a:xfrm>
            <a:off x="117000" y="964258"/>
            <a:ext cx="4835999" cy="578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US" dirty="0">
                <a:solidFill>
                  <a:schemeClr val="bg1"/>
                </a:solidFill>
              </a:rPr>
              <a:t>	Program </a:t>
            </a:r>
            <a:r>
              <a:rPr lang="en-US" dirty="0" err="1">
                <a:solidFill>
                  <a:schemeClr val="bg1"/>
                </a:solidFill>
              </a:rPr>
              <a:t>Probebaya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adalah</a:t>
            </a:r>
            <a:r>
              <a:rPr lang="en-US" dirty="0">
                <a:solidFill>
                  <a:schemeClr val="bg1"/>
                </a:solidFill>
              </a:rPr>
              <a:t> Program Pembangunan dan </a:t>
            </a:r>
            <a:r>
              <a:rPr lang="en-US" dirty="0" err="1">
                <a:solidFill>
                  <a:schemeClr val="bg1"/>
                </a:solidFill>
              </a:rPr>
              <a:t>Pemberdayaan</a:t>
            </a:r>
            <a:r>
              <a:rPr lang="en-US" dirty="0">
                <a:solidFill>
                  <a:schemeClr val="bg1"/>
                </a:solidFill>
              </a:rPr>
              <a:t> Masyarakat </a:t>
            </a:r>
            <a:r>
              <a:rPr lang="en-US" dirty="0" err="1">
                <a:solidFill>
                  <a:schemeClr val="bg1"/>
                </a:solidFill>
              </a:rPr>
              <a:t>merupakan</a:t>
            </a:r>
            <a:r>
              <a:rPr lang="en-US" dirty="0">
                <a:solidFill>
                  <a:schemeClr val="bg1"/>
                </a:solidFill>
              </a:rPr>
              <a:t> salah </a:t>
            </a:r>
            <a:r>
              <a:rPr lang="en-US" dirty="0" err="1">
                <a:solidFill>
                  <a:schemeClr val="bg1"/>
                </a:solidFill>
              </a:rPr>
              <a:t>satu</a:t>
            </a:r>
            <a:r>
              <a:rPr lang="en-US" dirty="0">
                <a:solidFill>
                  <a:schemeClr val="bg1"/>
                </a:solidFill>
              </a:rPr>
              <a:t> program </a:t>
            </a:r>
            <a:r>
              <a:rPr lang="en-US" dirty="0" err="1">
                <a:solidFill>
                  <a:schemeClr val="bg1"/>
                </a:solidFill>
              </a:rPr>
              <a:t>unggulan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Walikota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 lvl="0" algn="just"/>
            <a:r>
              <a:rPr lang="en-US" dirty="0">
                <a:solidFill>
                  <a:schemeClr val="bg1"/>
                </a:solidFill>
              </a:rPr>
              <a:t>	Program </a:t>
            </a:r>
            <a:r>
              <a:rPr lang="en-US" dirty="0" err="1">
                <a:solidFill>
                  <a:schemeClr val="bg1"/>
                </a:solidFill>
              </a:rPr>
              <a:t>Probebaya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Terbukti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bermanfaat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dapat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langsung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dirasakan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serta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dinikmati</a:t>
            </a:r>
            <a:r>
              <a:rPr lang="en-US" dirty="0">
                <a:solidFill>
                  <a:schemeClr val="bg1"/>
                </a:solidFill>
              </a:rPr>
              <a:t> oleh </a:t>
            </a:r>
            <a:r>
              <a:rPr lang="en-US" dirty="0" err="1">
                <a:solidFill>
                  <a:schemeClr val="bg1"/>
                </a:solidFill>
              </a:rPr>
              <a:t>masyarakat</a:t>
            </a:r>
            <a:r>
              <a:rPr lang="en-US" dirty="0">
                <a:solidFill>
                  <a:schemeClr val="bg1"/>
                </a:solidFill>
              </a:rPr>
              <a:t> di Wilayah </a:t>
            </a:r>
            <a:r>
              <a:rPr lang="en-US" dirty="0" err="1">
                <a:solidFill>
                  <a:schemeClr val="bg1"/>
                </a:solidFill>
              </a:rPr>
              <a:t>Kecamatan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Samarinda</a:t>
            </a:r>
            <a:r>
              <a:rPr lang="en-US" dirty="0">
                <a:solidFill>
                  <a:schemeClr val="bg1"/>
                </a:solidFill>
              </a:rPr>
              <a:t> Utara.</a:t>
            </a:r>
          </a:p>
          <a:p>
            <a:pPr lvl="0" algn="just"/>
            <a:r>
              <a:rPr lang="en-US" dirty="0">
                <a:solidFill>
                  <a:schemeClr val="bg1"/>
                </a:solidFill>
              </a:rPr>
              <a:t>	Total RT yang </a:t>
            </a:r>
            <a:r>
              <a:rPr lang="en-US" dirty="0" err="1">
                <a:solidFill>
                  <a:schemeClr val="bg1"/>
                </a:solidFill>
              </a:rPr>
              <a:t>melaksanakan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probebaya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tahun</a:t>
            </a:r>
            <a:r>
              <a:rPr lang="en-US" dirty="0">
                <a:solidFill>
                  <a:schemeClr val="bg1"/>
                </a:solidFill>
              </a:rPr>
              <a:t> 2022 </a:t>
            </a:r>
            <a:r>
              <a:rPr lang="en-US" dirty="0" err="1">
                <a:solidFill>
                  <a:schemeClr val="bg1"/>
                </a:solidFill>
              </a:rPr>
              <a:t>adalah</a:t>
            </a:r>
            <a:r>
              <a:rPr lang="en-US" dirty="0">
                <a:solidFill>
                  <a:schemeClr val="bg1"/>
                </a:solidFill>
              </a:rPr>
              <a:t> 221 𝙍𝙏. Per </a:t>
            </a:r>
            <a:r>
              <a:rPr lang="en-US" dirty="0" err="1">
                <a:solidFill>
                  <a:schemeClr val="bg1"/>
                </a:solidFill>
              </a:rPr>
              <a:t>Desember</a:t>
            </a:r>
            <a:r>
              <a:rPr lang="en-US" dirty="0">
                <a:solidFill>
                  <a:schemeClr val="bg1"/>
                </a:solidFill>
              </a:rPr>
              <a:t> 2022 Program </a:t>
            </a:r>
            <a:r>
              <a:rPr lang="en-US" dirty="0" err="1">
                <a:solidFill>
                  <a:schemeClr val="bg1"/>
                </a:solidFill>
              </a:rPr>
              <a:t>Unggulan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Walikota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Samarinda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Probebaya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telah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 err="1">
                <a:solidFill>
                  <a:schemeClr val="bg1"/>
                </a:solidFill>
              </a:rPr>
              <a:t>terealisasi</a:t>
            </a:r>
            <a:r>
              <a:rPr lang="en-US" dirty="0">
                <a:solidFill>
                  <a:schemeClr val="bg1"/>
                </a:solidFill>
              </a:rPr>
              <a:t> 100 %, </a:t>
            </a:r>
            <a:r>
              <a:rPr lang="id-ID" dirty="0">
                <a:solidFill>
                  <a:schemeClr val="bg1"/>
                </a:solidFill>
              </a:rPr>
              <a:t>sebagaimana </a:t>
            </a:r>
            <a:r>
              <a:rPr lang="en-US" dirty="0" err="1">
                <a:solidFill>
                  <a:schemeClr val="bg1"/>
                </a:solidFill>
              </a:rPr>
              <a:t>gambar</a:t>
            </a:r>
            <a:r>
              <a:rPr lang="id-ID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di </a:t>
            </a:r>
            <a:r>
              <a:rPr lang="en-US" dirty="0" err="1">
                <a:solidFill>
                  <a:schemeClr val="bg1"/>
                </a:solidFill>
              </a:rPr>
              <a:t>Samping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lvl="0" algn="just"/>
            <a:r>
              <a:rPr 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Total RT yang </a:t>
            </a:r>
            <a:r>
              <a:rPr lang="en-U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melaksanakan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probebaya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tahun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2023 di </a:t>
            </a:r>
            <a:r>
              <a:rPr lang="en-U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tingkat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Kecamatan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Samarinda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Utara </a:t>
            </a:r>
            <a:r>
              <a:rPr lang="en-U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adalah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242 𝙍𝙏</a:t>
            </a:r>
            <a:endParaRPr lang="en-US" sz="36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endParaRPr sz="36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AEBA5E7-8ED4-A458-E75A-52F65DEE9780}"/>
              </a:ext>
            </a:extLst>
          </p:cNvPr>
          <p:cNvSpPr/>
          <p:nvPr/>
        </p:nvSpPr>
        <p:spPr>
          <a:xfrm>
            <a:off x="117000" y="184496"/>
            <a:ext cx="6564272" cy="6412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63C4224-AC1F-B7A2-3D83-580CDD45A3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1892250"/>
              </p:ext>
            </p:extLst>
          </p:nvPr>
        </p:nvGraphicFramePr>
        <p:xfrm>
          <a:off x="5867400" y="1010208"/>
          <a:ext cx="5410200" cy="3104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" name="Google Shape;149;p5">
            <a:extLst>
              <a:ext uri="{FF2B5EF4-FFF2-40B4-BE49-F238E27FC236}">
                <a16:creationId xmlns:a16="http://schemas.microsoft.com/office/drawing/2014/main" id="{D1C84D08-D714-638B-9128-41A1E58C5F5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67740" y="5797294"/>
            <a:ext cx="1066802" cy="1060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52;p5">
            <a:extLst>
              <a:ext uri="{FF2B5EF4-FFF2-40B4-BE49-F238E27FC236}">
                <a16:creationId xmlns:a16="http://schemas.microsoft.com/office/drawing/2014/main" id="{C989D307-19AD-EF75-9D5C-A294F28EAA7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48600" y="6081524"/>
            <a:ext cx="619140" cy="615602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7"/>
          <p:cNvSpPr txBox="1"/>
          <p:nvPr/>
        </p:nvSpPr>
        <p:spPr>
          <a:xfrm>
            <a:off x="332758" y="76200"/>
            <a:ext cx="667764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 dirty="0">
                <a:latin typeface="Calibri"/>
                <a:ea typeface="Calibri"/>
                <a:cs typeface="Calibri"/>
                <a:sym typeface="Calibri"/>
              </a:rPr>
              <a:t> PROGRAM PROBEBAYA</a:t>
            </a: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-21600000">
                                      <p:cBhvr>
                                        <p:cTn id="3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-21600000">
                                      <p:cBhvr>
                                        <p:cTn id="3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D1AD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6690" y="877980"/>
            <a:ext cx="682753" cy="365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23909" y="783904"/>
            <a:ext cx="489048" cy="26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0939" y="1957129"/>
            <a:ext cx="1066802" cy="1060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5164" y="741872"/>
            <a:ext cx="9705027" cy="6248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99443" y="195227"/>
            <a:ext cx="2106172" cy="2097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234340" y="1431474"/>
            <a:ext cx="595534" cy="615602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5"/>
          <p:cNvSpPr txBox="1"/>
          <p:nvPr/>
        </p:nvSpPr>
        <p:spPr>
          <a:xfrm>
            <a:off x="1686903" y="1828801"/>
            <a:ext cx="6929787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en-US" sz="2000" dirty="0" err="1"/>
              <a:t>Tumbuhnya</a:t>
            </a:r>
            <a:r>
              <a:rPr lang="en-US" sz="2000" dirty="0"/>
              <a:t> </a:t>
            </a:r>
            <a:r>
              <a:rPr lang="en-US" sz="2000" dirty="0" err="1"/>
              <a:t>Perekonomian</a:t>
            </a:r>
            <a:r>
              <a:rPr lang="en-US" sz="2000" dirty="0"/>
              <a:t> Masyarakat di wilayah </a:t>
            </a:r>
            <a:r>
              <a:rPr lang="en-US" sz="2000" dirty="0" err="1"/>
              <a:t>Kecamatan</a:t>
            </a:r>
            <a:r>
              <a:rPr lang="en-US" sz="2000" dirty="0"/>
              <a:t> </a:t>
            </a:r>
            <a:r>
              <a:rPr lang="en-US" sz="2000" dirty="0" err="1"/>
              <a:t>Samarinda</a:t>
            </a:r>
            <a:r>
              <a:rPr lang="en-US" sz="2000" dirty="0"/>
              <a:t> Utara </a:t>
            </a:r>
            <a:r>
              <a:rPr lang="en-US" sz="2000" dirty="0" err="1"/>
              <a:t>Khususnya</a:t>
            </a:r>
            <a:r>
              <a:rPr lang="en-US" sz="2000" dirty="0"/>
              <a:t> </a:t>
            </a:r>
            <a:r>
              <a:rPr lang="en-US" sz="2000" dirty="0" err="1"/>
              <a:t>Pelaku</a:t>
            </a:r>
            <a:r>
              <a:rPr lang="en-US" sz="2000" dirty="0"/>
              <a:t> Usaha Kecil </a:t>
            </a:r>
            <a:r>
              <a:rPr lang="en-US" sz="2000" dirty="0" err="1"/>
              <a:t>Menengah</a:t>
            </a:r>
            <a:r>
              <a:rPr lang="en-US" sz="2000" dirty="0"/>
              <a:t> (UKM). </a:t>
            </a:r>
            <a:r>
              <a:rPr lang="en-US" sz="2000" dirty="0" err="1"/>
              <a:t>Tahun</a:t>
            </a:r>
            <a:r>
              <a:rPr lang="en-US" sz="2000" dirty="0"/>
              <a:t> 2021 </a:t>
            </a:r>
            <a:r>
              <a:rPr lang="en-US" sz="2000" dirty="0" err="1"/>
              <a:t>terdata</a:t>
            </a:r>
            <a:r>
              <a:rPr lang="en-US" sz="2000" dirty="0"/>
              <a:t> </a:t>
            </a:r>
            <a:r>
              <a:rPr lang="en-US" sz="2000" dirty="0" err="1"/>
              <a:t>sebanyak</a:t>
            </a:r>
            <a:r>
              <a:rPr lang="en-US" sz="2000" dirty="0"/>
              <a:t> 573 </a:t>
            </a:r>
            <a:r>
              <a:rPr lang="en-US" sz="2000" dirty="0" err="1"/>
              <a:t>pelaku</a:t>
            </a:r>
            <a:r>
              <a:rPr lang="en-US" sz="2000" dirty="0"/>
              <a:t> </a:t>
            </a:r>
            <a:r>
              <a:rPr lang="en-US" sz="2000" dirty="0" err="1"/>
              <a:t>usaha</a:t>
            </a:r>
            <a:r>
              <a:rPr lang="en-US" sz="2000" dirty="0"/>
              <a:t> dan Pada </a:t>
            </a:r>
            <a:r>
              <a:rPr lang="en-US" sz="2000" dirty="0" err="1"/>
              <a:t>bulan</a:t>
            </a:r>
            <a:r>
              <a:rPr lang="en-US" sz="2000" dirty="0"/>
              <a:t> </a:t>
            </a:r>
            <a:r>
              <a:rPr lang="en-US" sz="2000" dirty="0" err="1"/>
              <a:t>Oktober</a:t>
            </a:r>
            <a:r>
              <a:rPr lang="en-US" sz="2000" dirty="0"/>
              <a:t> </a:t>
            </a:r>
            <a:r>
              <a:rPr lang="en-US" sz="2000" dirty="0" err="1"/>
              <a:t>tahun</a:t>
            </a:r>
            <a:r>
              <a:rPr lang="en-US" sz="2000" dirty="0"/>
              <a:t> 2022 Telah </a:t>
            </a:r>
            <a:r>
              <a:rPr lang="en-US" sz="2000" dirty="0" err="1"/>
              <a:t>terdata</a:t>
            </a:r>
            <a:r>
              <a:rPr lang="en-US" sz="2000" dirty="0"/>
              <a:t> </a:t>
            </a:r>
            <a:r>
              <a:rPr lang="en-US" sz="2000" dirty="0" err="1"/>
              <a:t>penambahan</a:t>
            </a:r>
            <a:r>
              <a:rPr lang="en-US" sz="2000" dirty="0"/>
              <a:t> UKM </a:t>
            </a:r>
            <a:r>
              <a:rPr lang="en-US" sz="2000" dirty="0" err="1"/>
              <a:t>sebanyak</a:t>
            </a:r>
            <a:r>
              <a:rPr lang="en-US" sz="2000" dirty="0"/>
              <a:t> 104 </a:t>
            </a:r>
            <a:r>
              <a:rPr lang="en-US" sz="2000" dirty="0" err="1"/>
              <a:t>jadi</a:t>
            </a:r>
            <a:r>
              <a:rPr lang="en-US" sz="2000" dirty="0"/>
              <a:t> total 677 </a:t>
            </a:r>
            <a:r>
              <a:rPr lang="en-US" sz="2000" dirty="0" err="1"/>
              <a:t>Pelaku</a:t>
            </a:r>
            <a:r>
              <a:rPr lang="en-US" sz="2000" dirty="0"/>
              <a:t> Usaha </a:t>
            </a:r>
            <a:r>
              <a:rPr lang="en-US" sz="2000" dirty="0" err="1"/>
              <a:t>baru</a:t>
            </a:r>
            <a:r>
              <a:rPr lang="en-US" sz="2000" dirty="0"/>
              <a:t> di wilayah </a:t>
            </a:r>
            <a:r>
              <a:rPr lang="en-US" sz="2000" dirty="0" err="1"/>
              <a:t>Kecamatan</a:t>
            </a:r>
            <a:r>
              <a:rPr lang="en-US" sz="2000" dirty="0"/>
              <a:t> </a:t>
            </a:r>
            <a:r>
              <a:rPr lang="en-US" sz="2000" dirty="0" err="1"/>
              <a:t>Samarinda</a:t>
            </a:r>
            <a:r>
              <a:rPr lang="en-US" sz="2000" dirty="0"/>
              <a:t> Utara.</a:t>
            </a:r>
            <a:endParaRPr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1295400" y="1106310"/>
            <a:ext cx="5915866" cy="64629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chemeClr val="lt1"/>
                </a:solidFill>
                <a:highlight>
                  <a:srgbClr val="000080"/>
                </a:highlight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GB" sz="3600" b="1" dirty="0" err="1">
                <a:solidFill>
                  <a:schemeClr val="lt1"/>
                </a:solidFill>
                <a:highlight>
                  <a:srgbClr val="000080"/>
                </a:highlight>
                <a:latin typeface="Calibri"/>
                <a:ea typeface="Calibri"/>
                <a:cs typeface="Calibri"/>
                <a:sym typeface="Calibri"/>
              </a:rPr>
              <a:t>Tumbuhnya</a:t>
            </a:r>
            <a:r>
              <a:rPr lang="en-GB" sz="3600" b="1" dirty="0">
                <a:solidFill>
                  <a:schemeClr val="lt1"/>
                </a:solidFill>
                <a:highlight>
                  <a:srgbClr val="000080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lt1"/>
                </a:solidFill>
                <a:highlight>
                  <a:srgbClr val="000080"/>
                </a:highlight>
                <a:latin typeface="Calibri"/>
                <a:ea typeface="Calibri"/>
                <a:cs typeface="Calibri"/>
                <a:sym typeface="Calibri"/>
              </a:rPr>
              <a:t>Wirausaha</a:t>
            </a:r>
            <a:r>
              <a:rPr lang="en-GB" sz="3600" b="1" dirty="0">
                <a:solidFill>
                  <a:schemeClr val="lt1"/>
                </a:solidFill>
                <a:highlight>
                  <a:srgbClr val="000080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600" b="1" dirty="0" err="1">
                <a:solidFill>
                  <a:schemeClr val="lt1"/>
                </a:solidFill>
                <a:highlight>
                  <a:srgbClr val="000080"/>
                </a:highlight>
                <a:latin typeface="Calibri"/>
                <a:ea typeface="Calibri"/>
                <a:cs typeface="Calibri"/>
                <a:sym typeface="Calibri"/>
              </a:rPr>
              <a:t>Baru</a:t>
            </a:r>
            <a:endParaRPr lang="en-GB" sz="3600" b="1" dirty="0">
              <a:solidFill>
                <a:schemeClr val="lt1"/>
              </a:solidFill>
              <a:highlight>
                <a:srgbClr val="00008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174;p7">
            <a:extLst>
              <a:ext uri="{FF2B5EF4-FFF2-40B4-BE49-F238E27FC236}">
                <a16:creationId xmlns:a16="http://schemas.microsoft.com/office/drawing/2014/main" id="{6DCD9657-5696-0635-A54C-2F6E808BBA80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86902" y="4183852"/>
            <a:ext cx="4547387" cy="1378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49;p5">
            <a:extLst>
              <a:ext uri="{FF2B5EF4-FFF2-40B4-BE49-F238E27FC236}">
                <a16:creationId xmlns:a16="http://schemas.microsoft.com/office/drawing/2014/main" id="{E48EF40B-F16D-DC6B-050B-CAE1FD7A1A9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5117" y="4890563"/>
            <a:ext cx="1066802" cy="1060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52;p5">
            <a:extLst>
              <a:ext uri="{FF2B5EF4-FFF2-40B4-BE49-F238E27FC236}">
                <a16:creationId xmlns:a16="http://schemas.microsoft.com/office/drawing/2014/main" id="{6F3D1AAF-37A8-3CE6-4DA6-B84F37BF1B6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78518" y="4364908"/>
            <a:ext cx="619140" cy="615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1;p5">
            <a:extLst>
              <a:ext uri="{FF2B5EF4-FFF2-40B4-BE49-F238E27FC236}">
                <a16:creationId xmlns:a16="http://schemas.microsoft.com/office/drawing/2014/main" id="{7EB90B13-ECA2-4E37-63DC-2ED63A82D57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77802" y="3954858"/>
            <a:ext cx="1115572" cy="1135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-21600000">
                                      <p:cBhvr>
                                        <p:cTn id="20" dur="5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-21600000">
                                      <p:cBhvr>
                                        <p:cTn id="22" dur="5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8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3994</TotalTime>
  <Words>162</Words>
  <Application>Microsoft Office PowerPoint</Application>
  <PresentationFormat>Widescreen</PresentationFormat>
  <Paragraphs>13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Arial</vt:lpstr>
      <vt:lpstr>Bauhaus 93</vt:lpstr>
      <vt:lpstr>Calibri</vt:lpstr>
      <vt:lpstr>Calibri Light</vt:lpstr>
      <vt:lpstr>Lucida Sans Unicode</vt:lpstr>
      <vt:lpstr>Verdana</vt:lpstr>
      <vt:lpstr>Wingdings 2</vt:lpstr>
      <vt:lpstr>Wingdings 3</vt:lpstr>
      <vt:lpstr>Concourse</vt:lpstr>
      <vt:lpstr>Custom Design</vt:lpstr>
      <vt:lpstr>Aspect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lenovoaiowhite@outlook.com</cp:lastModifiedBy>
  <cp:revision>122</cp:revision>
  <dcterms:created xsi:type="dcterms:W3CDTF">2017-08-21T03:31:44Z</dcterms:created>
  <dcterms:modified xsi:type="dcterms:W3CDTF">2023-06-19T06:33:14Z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2017-08-21T00:00:00Z</vt:filetime>
  </property>
  <property fmtid="{D5CDD505-2E9C-101B-9397-08002B2CF9AE}" pid="3" name="LastSaved">
    <vt:filetime>2017-08-21T00:00:00Z</vt:filetime>
  </property>
</Properties>
</file>